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3DA8F1-0772-4DC7-917B-1EBED08860C4}"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110565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3DA8F1-0772-4DC7-917B-1EBED08860C4}"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5862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3DA8F1-0772-4DC7-917B-1EBED08860C4}"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D5038-1BD3-4B36-815D-36E36B1ED20F}"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25898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3DA8F1-0772-4DC7-917B-1EBED08860C4}"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702909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3DA8F1-0772-4DC7-917B-1EBED08860C4}"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D5038-1BD3-4B36-815D-36E36B1ED20F}"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1573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3DA8F1-0772-4DC7-917B-1EBED08860C4}"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3619884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3DA8F1-0772-4DC7-917B-1EBED08860C4}"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1246859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3DA8F1-0772-4DC7-917B-1EBED08860C4}"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389240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3DA8F1-0772-4DC7-917B-1EBED08860C4}"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319507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3DA8F1-0772-4DC7-917B-1EBED08860C4}"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94777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3DA8F1-0772-4DC7-917B-1EBED08860C4}" type="datetimeFigureOut">
              <a:rPr lang="en-IN" smtClean="0"/>
              <a:t>10-03-2023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269768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3DA8F1-0772-4DC7-917B-1EBED08860C4}" type="datetimeFigureOut">
              <a:rPr lang="en-IN" smtClean="0"/>
              <a:t>10-03-2023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3757342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3DA8F1-0772-4DC7-917B-1EBED08860C4}" type="datetimeFigureOut">
              <a:rPr lang="en-IN" smtClean="0"/>
              <a:t>10-03-2023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1843480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DA8F1-0772-4DC7-917B-1EBED08860C4}" type="datetimeFigureOut">
              <a:rPr lang="en-IN" smtClean="0"/>
              <a:t>10-03-2023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161086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3DA8F1-0772-4DC7-917B-1EBED08860C4}" type="datetimeFigureOut">
              <a:rPr lang="en-IN" smtClean="0"/>
              <a:t>10-03-2023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974648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3DA8F1-0772-4DC7-917B-1EBED08860C4}" type="datetimeFigureOut">
              <a:rPr lang="en-IN" smtClean="0"/>
              <a:t>10-03-2023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0D5038-1BD3-4B36-815D-36E36B1ED20F}" type="slidenum">
              <a:rPr lang="en-IN" smtClean="0"/>
              <a:t>‹#›</a:t>
            </a:fld>
            <a:endParaRPr lang="en-IN"/>
          </a:p>
        </p:txBody>
      </p:sp>
    </p:spTree>
    <p:extLst>
      <p:ext uri="{BB962C8B-B14F-4D97-AF65-F5344CB8AC3E}">
        <p14:creationId xmlns:p14="http://schemas.microsoft.com/office/powerpoint/2010/main" val="223564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3DA8F1-0772-4DC7-917B-1EBED08860C4}" type="datetimeFigureOut">
              <a:rPr lang="en-IN" smtClean="0"/>
              <a:t>10-03-2023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D0D5038-1BD3-4B36-815D-36E36B1ED20F}" type="slidenum">
              <a:rPr lang="en-IN" smtClean="0"/>
              <a:t>‹#›</a:t>
            </a:fld>
            <a:endParaRPr lang="en-IN"/>
          </a:p>
        </p:txBody>
      </p:sp>
    </p:spTree>
    <p:extLst>
      <p:ext uri="{BB962C8B-B14F-4D97-AF65-F5344CB8AC3E}">
        <p14:creationId xmlns:p14="http://schemas.microsoft.com/office/powerpoint/2010/main" val="36608214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12764A1-C595-8FBE-7246-78A0FA99FB9B}"/>
              </a:ext>
            </a:extLst>
          </p:cNvPr>
          <p:cNvSpPr>
            <a:spLocks noGrp="1"/>
          </p:cNvSpPr>
          <p:nvPr>
            <p:ph type="subTitle" idx="1"/>
          </p:nvPr>
        </p:nvSpPr>
        <p:spPr/>
        <p:txBody>
          <a:bodyPr/>
          <a:lstStyle/>
          <a:p>
            <a:endParaRPr lang="en-IN"/>
          </a:p>
        </p:txBody>
      </p:sp>
      <p:pic>
        <p:nvPicPr>
          <p:cNvPr id="1028" name="Picture 4" descr="Cost of Equity - Formula, Guide, How to Calculate Cost of Equity">
            <a:extLst>
              <a:ext uri="{FF2B5EF4-FFF2-40B4-BE49-F238E27FC236}">
                <a16:creationId xmlns:a16="http://schemas.microsoft.com/office/drawing/2014/main" id="{77C10C60-FD4E-B8D6-E7EC-5357BCDD3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287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335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11D29-9574-6B2B-055B-48A1B26C928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A32DB9D-DB45-C20A-8094-BDB1396AE2FF}"/>
              </a:ext>
            </a:extLst>
          </p:cNvPr>
          <p:cNvSpPr>
            <a:spLocks noGrp="1"/>
          </p:cNvSpPr>
          <p:nvPr>
            <p:ph idx="1"/>
          </p:nvPr>
        </p:nvSpPr>
        <p:spPr/>
        <p:txBody>
          <a:bodyPr>
            <a:normAutofit/>
          </a:bodyPr>
          <a:lstStyle/>
          <a:p>
            <a:pPr marL="0" indent="0" algn="just">
              <a:buNone/>
            </a:pPr>
            <a:r>
              <a:rPr lang="en-US" sz="3200" b="1" u="sng" dirty="0">
                <a:effectLst/>
                <a:latin typeface="Algerian" panose="04020705040A02060702" pitchFamily="82" charset="0"/>
                <a:ea typeface="Times New Roman" panose="02020603050405020304" pitchFamily="18" charset="0"/>
              </a:rPr>
              <a:t>Cost of Equity- </a:t>
            </a:r>
          </a:p>
          <a:p>
            <a:pPr marL="0" indent="0" algn="just">
              <a:buNone/>
            </a:pPr>
            <a:r>
              <a:rPr lang="en-US" sz="2800" dirty="0">
                <a:effectLst/>
                <a:latin typeface="Times New Roman" panose="02020603050405020304" pitchFamily="18" charset="0"/>
                <a:ea typeface="Times New Roman" panose="02020603050405020304" pitchFamily="18" charset="0"/>
              </a:rPr>
              <a:t>Cost of equity capital represents the expectations of equity shareholders from a company. Based on investors </a:t>
            </a:r>
            <a:r>
              <a:rPr lang="en-US" sz="2800" dirty="0" err="1">
                <a:effectLst/>
                <a:latin typeface="Times New Roman" panose="02020603050405020304" pitchFamily="18" charset="0"/>
                <a:ea typeface="Times New Roman" panose="02020603050405020304" pitchFamily="18" charset="0"/>
              </a:rPr>
              <a:t>behaviour</a:t>
            </a:r>
            <a:r>
              <a:rPr lang="en-US" sz="2800" dirty="0">
                <a:effectLst/>
                <a:latin typeface="Times New Roman" panose="02020603050405020304" pitchFamily="18" charset="0"/>
                <a:ea typeface="Times New Roman" panose="02020603050405020304" pitchFamily="18" charset="0"/>
              </a:rPr>
              <a:t> and expectation, the cost of equity capital can be determined by any of the following approach</a:t>
            </a:r>
            <a:endParaRPr lang="en-IN" sz="2800" dirty="0">
              <a:effectLst/>
              <a:latin typeface="Calibri" panose="020F0502020204030204" pitchFamily="34" charset="0"/>
              <a:ea typeface="Calibri" panose="020F0502020204030204" pitchFamily="34" charset="0"/>
            </a:endParaRPr>
          </a:p>
          <a:p>
            <a:endParaRPr lang="en-IN" sz="3200" dirty="0"/>
          </a:p>
        </p:txBody>
      </p:sp>
    </p:spTree>
    <p:extLst>
      <p:ext uri="{BB962C8B-B14F-4D97-AF65-F5344CB8AC3E}">
        <p14:creationId xmlns:p14="http://schemas.microsoft.com/office/powerpoint/2010/main" val="2264129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2EE2F-7B54-6039-A4B6-4AC12E7C7494}"/>
              </a:ext>
            </a:extLst>
          </p:cNvPr>
          <p:cNvSpPr>
            <a:spLocks noGrp="1"/>
          </p:cNvSpPr>
          <p:nvPr>
            <p:ph type="title"/>
          </p:nvPr>
        </p:nvSpPr>
        <p:spPr/>
        <p:txBody>
          <a:bodyPr/>
          <a:lstStyle/>
          <a:p>
            <a:endParaRPr lang="en-IN"/>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70E6AB9-FED1-14D6-2835-C703C32BDDD3}"/>
                  </a:ext>
                </a:extLst>
              </p:cNvPr>
              <p:cNvSpPr>
                <a:spLocks noGrp="1"/>
              </p:cNvSpPr>
              <p:nvPr>
                <p:ph idx="1"/>
              </p:nvPr>
            </p:nvSpPr>
            <p:spPr/>
            <p:txBody>
              <a:bodyPr>
                <a:normAutofit fontScale="92500" lnSpcReduction="10000"/>
              </a:bodyPr>
              <a:lstStyle/>
              <a:p>
                <a:pPr marL="0" lvl="0" indent="0" algn="just">
                  <a:lnSpc>
                    <a:spcPct val="107000"/>
                  </a:lnSpc>
                  <a:spcAft>
                    <a:spcPts val="800"/>
                  </a:spcAft>
                  <a:buNone/>
                </a:pPr>
                <a:r>
                  <a:rPr lang="en-US" sz="1800" b="1" dirty="0">
                    <a:solidFill>
                      <a:srgbClr val="000000"/>
                    </a:solidFill>
                    <a:effectLst/>
                    <a:latin typeface="Times New Roman" panose="02020603050405020304" pitchFamily="18" charset="0"/>
                    <a:ea typeface="Times New Roman" panose="02020603050405020304" pitchFamily="18" charset="0"/>
                    <a:cs typeface="Noto Sans Symbols"/>
                  </a:rPr>
                  <a:t>Dividend/Price Approach-</a:t>
                </a: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The approach is based on the thinking that what the investors expect when they put in their savings in the company. It means that the investor arrives at the market price for a share by capitalizing the expected dividend at a normal rate of return. Though, this approach is simple, but it suffers from two serious weaknesses These are- </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It ignores the earnings on company's retained earnings, which increases the rate of dividend in equity share. </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It ignores the fact that price rise of shares may be due to the retained earnings also and not on account of only high rate of dividend. </a:t>
                </a:r>
                <a:endParaRPr lang="en-IN" sz="1800" dirty="0">
                  <a:effectLst/>
                  <a:latin typeface="Noto Sans Symbols"/>
                  <a:ea typeface="Noto Sans Symbols"/>
                  <a:cs typeface="Noto Sans Symbols"/>
                </a:endParaRPr>
              </a:p>
              <a:p>
                <a:pPr marL="114300" indent="0" algn="just">
                  <a:lnSpc>
                    <a:spcPct val="107000"/>
                  </a:lnSpc>
                  <a:spcAft>
                    <a:spcPts val="800"/>
                  </a:spcAft>
                  <a:buNone/>
                </a:pPr>
                <a:r>
                  <a:rPr lang="en-US" sz="1800" dirty="0" err="1">
                    <a:solidFill>
                      <a:srgbClr val="000000"/>
                    </a:solidFill>
                    <a:effectLst/>
                    <a:latin typeface="Times New Roman" panose="02020603050405020304" pitchFamily="18" charset="0"/>
                    <a:ea typeface="Times New Roman" panose="02020603050405020304" pitchFamily="18" charset="0"/>
                  </a:rPr>
                  <a:t>K</a:t>
                </a:r>
                <a:r>
                  <a:rPr lang="en-US" sz="1800" baseline="-25000" dirty="0" err="1">
                    <a:solidFill>
                      <a:srgbClr val="000000"/>
                    </a:solidFill>
                    <a:effectLst/>
                    <a:latin typeface="Times New Roman" panose="02020603050405020304" pitchFamily="18" charset="0"/>
                    <a:ea typeface="Times New Roman" panose="02020603050405020304" pitchFamily="18" charset="0"/>
                  </a:rPr>
                  <a:t>e</a:t>
                </a:r>
                <a:r>
                  <a:rPr lang="en-US" sz="1800" dirty="0">
                    <a:solidFill>
                      <a:srgbClr val="000000"/>
                    </a:solidFill>
                    <a:effectLst/>
                    <a:latin typeface="Times New Roman" panose="02020603050405020304" pitchFamily="18" charset="0"/>
                    <a:ea typeface="Times New Roman" panose="02020603050405020304" pitchFamily="18" charset="0"/>
                  </a:rPr>
                  <a:t>= </a:t>
                </a:r>
                <a14:m>
                  <m:oMath xmlns:m="http://schemas.openxmlformats.org/officeDocument/2006/math">
                    <m:f>
                      <m:fPr>
                        <m:ctrlPr>
                          <a:rPr lang="en-IN"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𝐷𝑖𝑣𝑖𝑑𝑒𝑛𝑑</m:t>
                        </m:r>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𝑝𝑒𝑟</m:t>
                        </m:r>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𝑠h𝑎𝑟𝑒</m:t>
                        </m:r>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num>
                      <m:den>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𝑀𝑎𝑟𝑘𝑒𝑡</m:t>
                        </m:r>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𝑝𝑟𝑖𝑐𝑒</m:t>
                        </m:r>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𝑝𝑒𝑟</m:t>
                        </m:r>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18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𝑠h𝑎𝑟𝑒</m:t>
                        </m:r>
                      </m:den>
                    </m:f>
                  </m:oMath>
                </a14:m>
                <a:endParaRPr lang="en-IN" sz="1800" dirty="0">
                  <a:effectLst/>
                  <a:latin typeface="Calibri" panose="020F0502020204030204" pitchFamily="34" charset="0"/>
                  <a:ea typeface="Calibri" panose="020F0502020204030204" pitchFamily="34" charset="0"/>
                </a:endParaRPr>
              </a:p>
              <a:p>
                <a:pPr marL="114300" indent="0" algn="just">
                  <a:lnSpc>
                    <a:spcPct val="107000"/>
                  </a:lnSpc>
                  <a:spcAft>
                    <a:spcPts val="800"/>
                  </a:spcAft>
                  <a:buNone/>
                </a:pPr>
                <a:r>
                  <a:rPr lang="en-US" sz="1800" dirty="0">
                    <a:solidFill>
                      <a:srgbClr val="000000"/>
                    </a:solidFill>
                    <a:effectLst/>
                    <a:latin typeface="Times New Roman" panose="02020603050405020304" pitchFamily="18" charset="0"/>
                    <a:ea typeface="Times New Roman" panose="02020603050405020304" pitchFamily="18" charset="0"/>
                  </a:rPr>
                  <a:t>This approach applies where companies have stable dividend policy.</a:t>
                </a:r>
                <a:endParaRPr lang="en-IN" sz="1800" dirty="0">
                  <a:effectLst/>
                  <a:latin typeface="Calibri" panose="020F0502020204030204" pitchFamily="34" charset="0"/>
                  <a:ea typeface="Calibri" panose="020F0502020204030204" pitchFamily="34" charset="0"/>
                </a:endParaRPr>
              </a:p>
              <a:p>
                <a:endParaRPr lang="en-IN" dirty="0"/>
              </a:p>
            </p:txBody>
          </p:sp>
        </mc:Choice>
        <mc:Fallback>
          <p:sp>
            <p:nvSpPr>
              <p:cNvPr id="3" name="Content Placeholder 2">
                <a:extLst>
                  <a:ext uri="{FF2B5EF4-FFF2-40B4-BE49-F238E27FC236}">
                    <a16:creationId xmlns:a16="http://schemas.microsoft.com/office/drawing/2014/main" id="{070E6AB9-FED1-14D6-2835-C703C32BDDD3}"/>
                  </a:ext>
                </a:extLst>
              </p:cNvPr>
              <p:cNvSpPr>
                <a:spLocks noGrp="1" noRot="1" noChangeAspect="1" noMove="1" noResize="1" noEditPoints="1" noAdjustHandles="1" noChangeArrowheads="1" noChangeShapeType="1" noTextEdit="1"/>
              </p:cNvSpPr>
              <p:nvPr>
                <p:ph idx="1"/>
              </p:nvPr>
            </p:nvSpPr>
            <p:spPr>
              <a:blipFill>
                <a:blip r:embed="rId2"/>
                <a:stretch>
                  <a:fillRect l="-426" t="-471" r="-496"/>
                </a:stretch>
              </a:blipFill>
            </p:spPr>
            <p:txBody>
              <a:bodyPr/>
              <a:lstStyle/>
              <a:p>
                <a:r>
                  <a:rPr lang="en-IN">
                    <a:noFill/>
                  </a:rPr>
                  <a:t> </a:t>
                </a:r>
              </a:p>
            </p:txBody>
          </p:sp>
        </mc:Fallback>
      </mc:AlternateContent>
    </p:spTree>
    <p:extLst>
      <p:ext uri="{BB962C8B-B14F-4D97-AF65-F5344CB8AC3E}">
        <p14:creationId xmlns:p14="http://schemas.microsoft.com/office/powerpoint/2010/main" val="1352296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204B-0254-4D50-562A-B2971A1A5872}"/>
              </a:ext>
            </a:extLst>
          </p:cNvPr>
          <p:cNvSpPr>
            <a:spLocks noGrp="1"/>
          </p:cNvSpPr>
          <p:nvPr>
            <p:ph type="title"/>
          </p:nvPr>
        </p:nvSpPr>
        <p:spPr/>
        <p:txBody>
          <a:bodyPr/>
          <a:lstStyle/>
          <a:p>
            <a:endParaRPr lang="en-IN"/>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0A1E4B5-3011-6A81-F994-C695B2FC65EA}"/>
                  </a:ext>
                </a:extLst>
              </p:cNvPr>
              <p:cNvSpPr>
                <a:spLocks noGrp="1"/>
              </p:cNvSpPr>
              <p:nvPr>
                <p:ph idx="1"/>
              </p:nvPr>
            </p:nvSpPr>
            <p:spPr>
              <a:xfrm>
                <a:off x="1024128" y="2084832"/>
                <a:ext cx="9720073" cy="5071748"/>
              </a:xfrm>
            </p:spPr>
            <p:txBody>
              <a:bodyPr>
                <a:noAutofit/>
              </a:bodyPr>
              <a:lstStyle/>
              <a:p>
                <a:pPr marL="0" lvl="0" indent="0" algn="just">
                  <a:lnSpc>
                    <a:spcPct val="107000"/>
                  </a:lnSpc>
                  <a:spcAft>
                    <a:spcPts val="800"/>
                  </a:spcAft>
                  <a:buNone/>
                </a:pP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Earning/Price Approach-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E/P ratio assumes that shareholders capitalize a stream of uncharged earnings by the capitalization rate of E/P ratio in order to evaluate their holdings. The advocates of this approach, however, differ on the earnings figure and market price.</a:t>
                </a:r>
                <a:endParaRPr lang="en-IN" sz="2000" dirty="0">
                  <a:effectLst/>
                  <a:latin typeface="Times New Roman" panose="02020603050405020304" pitchFamily="18" charset="0"/>
                  <a:ea typeface="Noto Sans Symbols"/>
                  <a:cs typeface="Times New Roman" panose="02020603050405020304" pitchFamily="18" charset="0"/>
                </a:endParaRPr>
              </a:p>
              <a:p>
                <a:pPr marL="114300" indent="0" algn="just">
                  <a:lnSpc>
                    <a:spcPct val="107000"/>
                  </a:lnSpc>
                  <a:spcAft>
                    <a:spcPts val="800"/>
                  </a:spcAft>
                  <a:buNone/>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approach also has three main limitations-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All earnings are not distributed among the shareholders in the form of dividend.</a:t>
                </a:r>
                <a:endParaRPr lang="en-IN" sz="2000" dirty="0">
                  <a:effectLst/>
                  <a:latin typeface="Times New Roman" panose="02020603050405020304" pitchFamily="18" charset="0"/>
                  <a:ea typeface="Noto Sans Symbols"/>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Earnings per share cannot be assumed to be constant as this approach emphasizes,</a:t>
                </a:r>
                <a:endParaRPr lang="en-IN" sz="2000" dirty="0">
                  <a:effectLst/>
                  <a:latin typeface="Times New Roman" panose="02020603050405020304" pitchFamily="18" charset="0"/>
                  <a:ea typeface="Noto Sans Symbols"/>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Share price does not remain constant because investments in retained earnings result in market price of share.</a:t>
                </a:r>
                <a:endParaRPr lang="en-IN" sz="2000" dirty="0">
                  <a:effectLst/>
                  <a:latin typeface="Times New Roman" panose="02020603050405020304" pitchFamily="18" charset="0"/>
                  <a:ea typeface="Noto Sans Symbols"/>
                  <a:cs typeface="Times New Roman" panose="02020603050405020304" pitchFamily="18" charset="0"/>
                </a:endParaRPr>
              </a:p>
              <a:p>
                <a:pPr marL="0" indent="0" algn="just">
                  <a:buNone/>
                </a:pP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a:t>
                </a:r>
                <a:r>
                  <a:rPr lang="en-US" sz="2000"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f>
                      <m:fPr>
                        <m:ctrlPr>
                          <a:rPr lang="en-IN" sz="2000" i="1">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2000" i="1">
                            <a:effectLst/>
                            <a:latin typeface="Cambria Math" panose="02040503050406030204" pitchFamily="18" charset="0"/>
                            <a:ea typeface="Cambria Math" panose="02040503050406030204" pitchFamily="18" charset="0"/>
                            <a:cs typeface="Cambria Math" panose="02040503050406030204" pitchFamily="18" charset="0"/>
                          </a:rPr>
                          <m:t>𝐸𝑎𝑟𝑛𝑖𝑛𝑔</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𝑝𝑒𝑟</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𝑠h𝑎𝑟𝑒</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num>
                      <m:den>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𝑀𝑎𝑟𝑘𝑒𝑡</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𝑝𝑟𝑖𝑐𝑒</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𝑝𝑒𝑟</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𝑠h𝑎𝑟𝑒</m:t>
                        </m:r>
                      </m:den>
                    </m:f>
                  </m:oMath>
                </a14:m>
                <a:endParaRPr lang="en-IN" sz="2000" dirty="0">
                  <a:latin typeface="Times New Roman" panose="02020603050405020304" pitchFamily="18"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A0A1E4B5-3011-6A81-F994-C695B2FC65EA}"/>
                  </a:ext>
                </a:extLst>
              </p:cNvPr>
              <p:cNvSpPr>
                <a:spLocks noGrp="1" noRot="1" noChangeAspect="1" noMove="1" noResize="1" noEditPoints="1" noAdjustHandles="1" noChangeArrowheads="1" noChangeShapeType="1" noTextEdit="1"/>
              </p:cNvSpPr>
              <p:nvPr>
                <p:ph idx="1"/>
              </p:nvPr>
            </p:nvSpPr>
            <p:spPr>
              <a:xfrm>
                <a:off x="1024128" y="2084832"/>
                <a:ext cx="9720073" cy="5071748"/>
              </a:xfrm>
              <a:blipFill>
                <a:blip r:embed="rId2"/>
                <a:stretch>
                  <a:fillRect l="-627" t="-601" r="-564"/>
                </a:stretch>
              </a:blipFill>
            </p:spPr>
            <p:txBody>
              <a:bodyPr/>
              <a:lstStyle/>
              <a:p>
                <a:r>
                  <a:rPr lang="en-IN">
                    <a:noFill/>
                  </a:rPr>
                  <a:t> </a:t>
                </a:r>
              </a:p>
            </p:txBody>
          </p:sp>
        </mc:Fallback>
      </mc:AlternateContent>
    </p:spTree>
    <p:extLst>
      <p:ext uri="{BB962C8B-B14F-4D97-AF65-F5344CB8AC3E}">
        <p14:creationId xmlns:p14="http://schemas.microsoft.com/office/powerpoint/2010/main" val="2850686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A817D-937F-6164-71F7-680E00F13AB1}"/>
              </a:ext>
            </a:extLst>
          </p:cNvPr>
          <p:cNvSpPr>
            <a:spLocks noGrp="1"/>
          </p:cNvSpPr>
          <p:nvPr>
            <p:ph type="title"/>
          </p:nvPr>
        </p:nvSpPr>
        <p:spPr>
          <a:xfrm>
            <a:off x="1024128" y="585216"/>
            <a:ext cx="9720072" cy="674417"/>
          </a:xfrm>
        </p:spPr>
        <p:txBody>
          <a:bodyPr>
            <a:normAutofit/>
          </a:bodyPr>
          <a:lstStyle/>
          <a:p>
            <a:endParaRPr lang="en-IN"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06AEA1E-CFA1-A6C5-A105-11BCF86C2E9C}"/>
                  </a:ext>
                </a:extLst>
              </p:cNvPr>
              <p:cNvSpPr>
                <a:spLocks noGrp="1"/>
              </p:cNvSpPr>
              <p:nvPr>
                <p:ph idx="1"/>
              </p:nvPr>
            </p:nvSpPr>
            <p:spPr>
              <a:xfrm>
                <a:off x="940153" y="1486926"/>
                <a:ext cx="9720073" cy="5184462"/>
              </a:xfrm>
            </p:spPr>
            <p:txBody>
              <a:bodyPr>
                <a:noAutofit/>
              </a:bodyPr>
              <a:lstStyle/>
              <a:p>
                <a:pPr marL="0" lvl="0" indent="0" algn="just">
                  <a:lnSpc>
                    <a:spcPct val="107000"/>
                  </a:lnSpc>
                  <a:spcAft>
                    <a:spcPts val="800"/>
                  </a:spcAft>
                  <a:buNone/>
                </a:pPr>
                <a:r>
                  <a:rPr lang="en-US" sz="2000" b="1" dirty="0">
                    <a:solidFill>
                      <a:srgbClr val="000000"/>
                    </a:solidFill>
                    <a:effectLst/>
                    <a:latin typeface="Times New Roman" panose="02020603050405020304" pitchFamily="18" charset="0"/>
                    <a:ea typeface="Times New Roman" panose="02020603050405020304" pitchFamily="18" charset="0"/>
                    <a:cs typeface="Noto Sans Symbols"/>
                  </a:rPr>
                  <a:t>Growth Approach-</a:t>
                </a:r>
                <a:r>
                  <a:rPr lang="en-US" sz="2000" dirty="0">
                    <a:solidFill>
                      <a:srgbClr val="000000"/>
                    </a:solidFill>
                    <a:effectLst/>
                    <a:latin typeface="Times New Roman" panose="02020603050405020304" pitchFamily="18" charset="0"/>
                    <a:ea typeface="Times New Roman" panose="02020603050405020304" pitchFamily="18" charset="0"/>
                    <a:cs typeface="Noto Sans Symbols"/>
                  </a:rPr>
                  <a:t>This approach emphasizes what the investor actually receives, i.e. Dividend + The rate of growth in dividend.</a:t>
                </a:r>
                <a:endParaRPr lang="en-IN" sz="2000" dirty="0">
                  <a:effectLst/>
                  <a:latin typeface="Noto Sans Symbols"/>
                  <a:ea typeface="Noto Sans Symbols"/>
                  <a:cs typeface="Noto Sans Symbols"/>
                </a:endParaRPr>
              </a:p>
              <a:p>
                <a:pPr marL="114300" indent="0" algn="just">
                  <a:lnSpc>
                    <a:spcPct val="107000"/>
                  </a:lnSpc>
                  <a:spcAft>
                    <a:spcPts val="800"/>
                  </a:spcAft>
                  <a:buNone/>
                </a:pPr>
                <a:r>
                  <a:rPr lang="en-US" sz="2000" dirty="0">
                    <a:solidFill>
                      <a:srgbClr val="000000"/>
                    </a:solidFill>
                    <a:effectLst/>
                    <a:latin typeface="Times New Roman" panose="02020603050405020304" pitchFamily="18" charset="0"/>
                    <a:ea typeface="Times New Roman" panose="02020603050405020304" pitchFamily="18" charset="0"/>
                  </a:rPr>
                  <a:t>The growth rate in dividend is assumed to be equal to the growth rate in earnings per share. In other words, if the earnings per share increased at a rate of 5%, of the dividend per share and market price per share should also be increased at a rate of 5%. This approach is considered to be the best conceptual measure of the cost of new capital that ensures the optimum capital budgeting decisions.</a:t>
                </a:r>
                <a:endParaRPr lang="en-IN" sz="2000" dirty="0">
                  <a:effectLst/>
                  <a:latin typeface="Calibri" panose="020F0502020204030204" pitchFamily="34" charset="0"/>
                  <a:ea typeface="Calibri" panose="020F0502020204030204" pitchFamily="34" charset="0"/>
                </a:endParaRPr>
              </a:p>
              <a:p>
                <a:pPr marL="114300" indent="0" algn="just">
                  <a:lnSpc>
                    <a:spcPct val="107000"/>
                  </a:lnSpc>
                  <a:spcAft>
                    <a:spcPts val="800"/>
                  </a:spcAft>
                  <a:buNone/>
                </a:pPr>
                <a:r>
                  <a:rPr lang="en-US" sz="2000" dirty="0" err="1">
                    <a:solidFill>
                      <a:srgbClr val="000000"/>
                    </a:solidFill>
                    <a:effectLst/>
                    <a:latin typeface="Times New Roman" panose="02020603050405020304" pitchFamily="18" charset="0"/>
                    <a:ea typeface="Times New Roman" panose="02020603050405020304" pitchFamily="18" charset="0"/>
                  </a:rPr>
                  <a:t>K</a:t>
                </a:r>
                <a:r>
                  <a:rPr lang="en-US" sz="2000" baseline="-25000" dirty="0" err="1">
                    <a:solidFill>
                      <a:srgbClr val="000000"/>
                    </a:solidFill>
                    <a:effectLst/>
                    <a:latin typeface="Times New Roman" panose="02020603050405020304" pitchFamily="18" charset="0"/>
                    <a:ea typeface="Times New Roman" panose="02020603050405020304" pitchFamily="18" charset="0"/>
                  </a:rPr>
                  <a:t>d</a:t>
                </a:r>
                <a:r>
                  <a:rPr lang="en-US" sz="2000" dirty="0">
                    <a:solidFill>
                      <a:srgbClr val="000000"/>
                    </a:solidFill>
                    <a:effectLst/>
                    <a:latin typeface="Times New Roman" panose="02020603050405020304" pitchFamily="18" charset="0"/>
                    <a:ea typeface="Times New Roman" panose="02020603050405020304" pitchFamily="18" charset="0"/>
                  </a:rPr>
                  <a:t> = </a:t>
                </a:r>
                <a14:m>
                  <m:oMath xmlns:m="http://schemas.openxmlformats.org/officeDocument/2006/math">
                    <m:f>
                      <m:fPr>
                        <m:ctrlPr>
                          <a:rPr lang="en-IN"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𝐷</m:t>
                        </m:r>
                      </m:num>
                      <m:den>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𝑃</m:t>
                        </m:r>
                      </m:den>
                    </m:f>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oMath>
                </a14:m>
                <a:r>
                  <a:rPr lang="en-US" sz="2000" dirty="0">
                    <a:solidFill>
                      <a:srgbClr val="000000"/>
                    </a:solidFill>
                    <a:effectLst/>
                    <a:latin typeface="Times New Roman" panose="02020603050405020304" pitchFamily="18" charset="0"/>
                    <a:ea typeface="Times New Roman" panose="02020603050405020304" pitchFamily="18" charset="0"/>
                  </a:rPr>
                  <a:t>+ G</a:t>
                </a:r>
                <a:endParaRPr lang="en-IN" sz="2000" dirty="0">
                  <a:effectLst/>
                  <a:latin typeface="Calibri" panose="020F0502020204030204" pitchFamily="34" charset="0"/>
                  <a:ea typeface="Calibri" panose="020F0502020204030204" pitchFamily="34" charset="0"/>
                </a:endParaRPr>
              </a:p>
              <a:p>
                <a:pPr marL="114300" indent="0" algn="just">
                  <a:lnSpc>
                    <a:spcPct val="107000"/>
                  </a:lnSpc>
                  <a:spcAft>
                    <a:spcPts val="800"/>
                  </a:spcAft>
                  <a:buNone/>
                </a:pPr>
                <a:r>
                  <a:rPr lang="en-US" sz="2000" dirty="0">
                    <a:solidFill>
                      <a:srgbClr val="000000"/>
                    </a:solidFill>
                    <a:effectLst/>
                    <a:latin typeface="Times New Roman" panose="02020603050405020304" pitchFamily="18" charset="0"/>
                    <a:ea typeface="Times New Roman" panose="02020603050405020304" pitchFamily="18" charset="0"/>
                  </a:rPr>
                  <a:t>Where, D = Current dividend per share </a:t>
                </a:r>
                <a:endParaRPr lang="en-IN" sz="2000" dirty="0">
                  <a:effectLst/>
                  <a:latin typeface="Calibri" panose="020F0502020204030204" pitchFamily="34" charset="0"/>
                  <a:ea typeface="Calibri" panose="020F0502020204030204" pitchFamily="34" charset="0"/>
                </a:endParaRPr>
              </a:p>
              <a:p>
                <a:pPr marL="114300" indent="0" algn="just">
                  <a:lnSpc>
                    <a:spcPct val="107000"/>
                  </a:lnSpc>
                  <a:spcAft>
                    <a:spcPts val="800"/>
                  </a:spcAft>
                  <a:buNone/>
                </a:pPr>
                <a:r>
                  <a:rPr lang="en-US" sz="2000" dirty="0">
                    <a:solidFill>
                      <a:srgbClr val="000000"/>
                    </a:solidFill>
                    <a:effectLst/>
                    <a:latin typeface="Times New Roman" panose="02020603050405020304" pitchFamily="18" charset="0"/>
                    <a:ea typeface="Times New Roman" panose="02020603050405020304" pitchFamily="18" charset="0"/>
                  </a:rPr>
                  <a:t>P = Market price per share</a:t>
                </a:r>
                <a:endParaRPr lang="en-IN" sz="2000" dirty="0">
                  <a:effectLst/>
                  <a:latin typeface="Calibri" panose="020F0502020204030204" pitchFamily="34" charset="0"/>
                  <a:ea typeface="Calibri" panose="020F0502020204030204" pitchFamily="34" charset="0"/>
                </a:endParaRPr>
              </a:p>
              <a:p>
                <a:pPr marL="114300" indent="0" algn="just">
                  <a:lnSpc>
                    <a:spcPct val="107000"/>
                  </a:lnSpc>
                  <a:spcAft>
                    <a:spcPts val="800"/>
                  </a:spcAft>
                  <a:buNone/>
                </a:pPr>
                <a:r>
                  <a:rPr lang="en-US" sz="2000" dirty="0">
                    <a:solidFill>
                      <a:srgbClr val="000000"/>
                    </a:solidFill>
                    <a:effectLst/>
                    <a:latin typeface="Times New Roman" panose="02020603050405020304" pitchFamily="18" charset="0"/>
                    <a:ea typeface="Times New Roman" panose="02020603050405020304" pitchFamily="18" charset="0"/>
                  </a:rPr>
                  <a:t>G = Annual growth rate of earning of dividend.</a:t>
                </a:r>
                <a:endParaRPr lang="en-IN" sz="2000" dirty="0">
                  <a:effectLst/>
                  <a:latin typeface="Calibri" panose="020F0502020204030204" pitchFamily="34" charset="0"/>
                  <a:ea typeface="Calibri" panose="020F0502020204030204" pitchFamily="34" charset="0"/>
                </a:endParaRPr>
              </a:p>
              <a:p>
                <a:pPr marL="0" indent="0">
                  <a:buNone/>
                </a:pPr>
                <a:endParaRPr lang="en-IN" sz="2000" dirty="0"/>
              </a:p>
            </p:txBody>
          </p:sp>
        </mc:Choice>
        <mc:Fallback>
          <p:sp>
            <p:nvSpPr>
              <p:cNvPr id="3" name="Content Placeholder 2">
                <a:extLst>
                  <a:ext uri="{FF2B5EF4-FFF2-40B4-BE49-F238E27FC236}">
                    <a16:creationId xmlns:a16="http://schemas.microsoft.com/office/drawing/2014/main" id="{306AEA1E-CFA1-A6C5-A105-11BCF86C2E9C}"/>
                  </a:ext>
                </a:extLst>
              </p:cNvPr>
              <p:cNvSpPr>
                <a:spLocks noGrp="1" noRot="1" noChangeAspect="1" noMove="1" noResize="1" noEditPoints="1" noAdjustHandles="1" noChangeArrowheads="1" noChangeShapeType="1" noTextEdit="1"/>
              </p:cNvSpPr>
              <p:nvPr>
                <p:ph idx="1"/>
              </p:nvPr>
            </p:nvSpPr>
            <p:spPr>
              <a:xfrm>
                <a:off x="940153" y="1486926"/>
                <a:ext cx="9720073" cy="5184462"/>
              </a:xfrm>
              <a:blipFill>
                <a:blip r:embed="rId2"/>
                <a:stretch>
                  <a:fillRect l="-627" t="-706" r="-627"/>
                </a:stretch>
              </a:blipFill>
            </p:spPr>
            <p:txBody>
              <a:bodyPr/>
              <a:lstStyle/>
              <a:p>
                <a:r>
                  <a:rPr lang="en-IN">
                    <a:noFill/>
                  </a:rPr>
                  <a:t> </a:t>
                </a:r>
              </a:p>
            </p:txBody>
          </p:sp>
        </mc:Fallback>
      </mc:AlternateContent>
    </p:spTree>
    <p:extLst>
      <p:ext uri="{BB962C8B-B14F-4D97-AF65-F5344CB8AC3E}">
        <p14:creationId xmlns:p14="http://schemas.microsoft.com/office/powerpoint/2010/main" val="2941839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5F4A-584E-79F1-B93B-2B1635B9A067}"/>
              </a:ext>
            </a:extLst>
          </p:cNvPr>
          <p:cNvSpPr>
            <a:spLocks noGrp="1"/>
          </p:cNvSpPr>
          <p:nvPr>
            <p:ph type="title"/>
          </p:nvPr>
        </p:nvSpPr>
        <p:spPr/>
        <p:txBody>
          <a:bodyPr/>
          <a:lstStyle/>
          <a:p>
            <a:endParaRPr lang="en-IN"/>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E2D136F-C076-57E1-1174-1E4C891CF034}"/>
                  </a:ext>
                </a:extLst>
              </p:cNvPr>
              <p:cNvSpPr>
                <a:spLocks noGrp="1"/>
              </p:cNvSpPr>
              <p:nvPr>
                <p:ph idx="1"/>
              </p:nvPr>
            </p:nvSpPr>
            <p:spPr/>
            <p:txBody>
              <a:bodyPr/>
              <a:lstStyle/>
              <a:p>
                <a:pPr marL="114300" indent="0" algn="just">
                  <a:lnSpc>
                    <a:spcPct val="107000"/>
                  </a:lnSpc>
                  <a:spcAft>
                    <a:spcPts val="800"/>
                  </a:spcAft>
                  <a:buNone/>
                </a:pPr>
                <a:r>
                  <a:rPr lang="en-US" sz="2400" dirty="0">
                    <a:solidFill>
                      <a:srgbClr val="000000"/>
                    </a:solidFill>
                    <a:effectLst/>
                    <a:latin typeface="Times New Roman" panose="02020603050405020304" pitchFamily="18" charset="0"/>
                    <a:ea typeface="Times New Roman" panose="02020603050405020304" pitchFamily="18" charset="0"/>
                  </a:rPr>
                  <a:t>K</a:t>
                </a:r>
                <a:r>
                  <a:rPr lang="en-US" sz="2400" baseline="-25000" dirty="0" err="1">
                    <a:solidFill>
                      <a:srgbClr val="000000"/>
                    </a:solidFill>
                    <a:effectLst/>
                    <a:latin typeface="Times New Roman" panose="02020603050405020304" pitchFamily="18" charset="0"/>
                    <a:ea typeface="Times New Roman" panose="02020603050405020304" pitchFamily="18" charset="0"/>
                  </a:rPr>
                  <a:t>e</a:t>
                </a:r>
                <a:r>
                  <a:rPr lang="en-US" sz="2400" dirty="0">
                    <a:solidFill>
                      <a:srgbClr val="000000"/>
                    </a:solidFill>
                    <a:effectLst/>
                    <a:latin typeface="Times New Roman" panose="02020603050405020304" pitchFamily="18" charset="0"/>
                    <a:ea typeface="Times New Roman" panose="02020603050405020304" pitchFamily="18" charset="0"/>
                  </a:rPr>
                  <a:t>= </a:t>
                </a:r>
                <a14:m>
                  <m:oMath xmlns:m="http://schemas.openxmlformats.org/officeDocument/2006/math">
                    <m:f>
                      <m:fPr>
                        <m:ctrlPr>
                          <a:rPr lang="en-IN" sz="24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24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𝐸</m:t>
                        </m:r>
                      </m:num>
                      <m:den>
                        <m:r>
                          <a:rPr lang="en-US" sz="24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𝑃</m:t>
                        </m:r>
                        <m:r>
                          <a:rPr lang="en-US" sz="24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den>
                    </m:f>
                    <m:r>
                      <a:rPr lang="en-US" sz="24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oMath>
                </a14:m>
                <a:r>
                  <a:rPr lang="en-US" sz="2400" dirty="0">
                    <a:solidFill>
                      <a:srgbClr val="000000"/>
                    </a:solidFill>
                    <a:effectLst/>
                    <a:latin typeface="Times New Roman" panose="02020603050405020304" pitchFamily="18" charset="0"/>
                    <a:ea typeface="Times New Roman" panose="02020603050405020304" pitchFamily="18" charset="0"/>
                  </a:rPr>
                  <a:t>+ G</a:t>
                </a:r>
                <a:endParaRPr lang="en-IN" sz="2400" dirty="0">
                  <a:effectLst/>
                  <a:latin typeface="Calibri" panose="020F0502020204030204" pitchFamily="34" charset="0"/>
                  <a:ea typeface="Calibri" panose="020F0502020204030204" pitchFamily="34" charset="0"/>
                </a:endParaRPr>
              </a:p>
              <a:p>
                <a:pPr marL="114300" indent="0" algn="just">
                  <a:lnSpc>
                    <a:spcPct val="107000"/>
                  </a:lnSpc>
                  <a:spcAft>
                    <a:spcPts val="800"/>
                  </a:spcAft>
                  <a:buNone/>
                </a:pPr>
                <a:r>
                  <a:rPr lang="en-US" sz="2400" dirty="0">
                    <a:solidFill>
                      <a:srgbClr val="000000"/>
                    </a:solidFill>
                    <a:effectLst/>
                    <a:latin typeface="Times New Roman" panose="02020603050405020304" pitchFamily="18" charset="0"/>
                    <a:ea typeface="Times New Roman" panose="02020603050405020304" pitchFamily="18" charset="0"/>
                  </a:rPr>
                  <a:t>Where, E = Current earnings per share</a:t>
                </a:r>
                <a:endParaRPr lang="en-IN" sz="2400" dirty="0">
                  <a:effectLst/>
                  <a:latin typeface="Calibri" panose="020F0502020204030204" pitchFamily="34" charset="0"/>
                  <a:ea typeface="Calibri" panose="020F0502020204030204" pitchFamily="34" charset="0"/>
                </a:endParaRPr>
              </a:p>
              <a:p>
                <a:pPr marL="114300" indent="0" algn="just">
                  <a:lnSpc>
                    <a:spcPct val="107000"/>
                  </a:lnSpc>
                  <a:spcAft>
                    <a:spcPts val="800"/>
                  </a:spcAft>
                  <a:buNone/>
                </a:pPr>
                <a:r>
                  <a:rPr lang="en-US" sz="2400" dirty="0">
                    <a:solidFill>
                      <a:srgbClr val="000000"/>
                    </a:solidFill>
                    <a:effectLst/>
                    <a:latin typeface="Times New Roman" panose="02020603050405020304" pitchFamily="18" charset="0"/>
                    <a:ea typeface="Times New Roman" panose="02020603050405020304" pitchFamily="18" charset="0"/>
                  </a:rPr>
                  <a:t>P = Market price per share</a:t>
                </a:r>
                <a:endParaRPr lang="en-IN" sz="2400" dirty="0">
                  <a:effectLst/>
                  <a:latin typeface="Calibri" panose="020F0502020204030204" pitchFamily="34" charset="0"/>
                  <a:ea typeface="Calibri" panose="020F0502020204030204" pitchFamily="34" charset="0"/>
                </a:endParaRPr>
              </a:p>
              <a:p>
                <a:pPr marL="114300" indent="0" algn="just">
                  <a:lnSpc>
                    <a:spcPct val="107000"/>
                  </a:lnSpc>
                  <a:spcAft>
                    <a:spcPts val="800"/>
                  </a:spcAft>
                  <a:buNone/>
                </a:pPr>
                <a:r>
                  <a:rPr lang="en-US" sz="2400" dirty="0">
                    <a:solidFill>
                      <a:srgbClr val="000000"/>
                    </a:solidFill>
                    <a:effectLst/>
                    <a:latin typeface="Times New Roman" panose="02020603050405020304" pitchFamily="18" charset="0"/>
                    <a:ea typeface="Times New Roman" panose="02020603050405020304" pitchFamily="18" charset="0"/>
                  </a:rPr>
                  <a:t>G=Annual growth rate of earnings</a:t>
                </a:r>
                <a:endParaRPr lang="en-IN" sz="2400" dirty="0">
                  <a:effectLst/>
                  <a:latin typeface="Calibri" panose="020F0502020204030204" pitchFamily="34" charset="0"/>
                  <a:ea typeface="Calibri" panose="020F0502020204030204" pitchFamily="34" charset="0"/>
                </a:endParaRPr>
              </a:p>
              <a:p>
                <a:pPr marL="0" indent="0">
                  <a:buNone/>
                </a:pPr>
                <a:endParaRPr lang="en-IN" dirty="0"/>
              </a:p>
            </p:txBody>
          </p:sp>
        </mc:Choice>
        <mc:Fallback>
          <p:sp>
            <p:nvSpPr>
              <p:cNvPr id="3" name="Content Placeholder 2">
                <a:extLst>
                  <a:ext uri="{FF2B5EF4-FFF2-40B4-BE49-F238E27FC236}">
                    <a16:creationId xmlns:a16="http://schemas.microsoft.com/office/drawing/2014/main" id="{DE2D136F-C076-57E1-1174-1E4C891CF034}"/>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1583162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96068-2E1F-922A-A273-DFD95F32F90B}"/>
              </a:ext>
            </a:extLst>
          </p:cNvPr>
          <p:cNvSpPr>
            <a:spLocks noGrp="1"/>
          </p:cNvSpPr>
          <p:nvPr>
            <p:ph type="title"/>
          </p:nvPr>
        </p:nvSpPr>
        <p:spPr>
          <a:xfrm>
            <a:off x="1024128" y="585216"/>
            <a:ext cx="9720072" cy="655755"/>
          </a:xfrm>
        </p:spPr>
        <p:txBody>
          <a:bodyPr>
            <a:normAutofit/>
          </a:bodyPr>
          <a:lstStyle/>
          <a:p>
            <a:endParaRPr lang="en-IN" dirty="0"/>
          </a:p>
        </p:txBody>
      </p:sp>
      <p:sp>
        <p:nvSpPr>
          <p:cNvPr id="3" name="Content Placeholder 2">
            <a:extLst>
              <a:ext uri="{FF2B5EF4-FFF2-40B4-BE49-F238E27FC236}">
                <a16:creationId xmlns:a16="http://schemas.microsoft.com/office/drawing/2014/main" id="{C680D167-244C-0436-5F5F-FAADD1042284}"/>
              </a:ext>
            </a:extLst>
          </p:cNvPr>
          <p:cNvSpPr>
            <a:spLocks noGrp="1"/>
          </p:cNvSpPr>
          <p:nvPr>
            <p:ph idx="1"/>
          </p:nvPr>
        </p:nvSpPr>
        <p:spPr>
          <a:xfrm>
            <a:off x="1024128" y="1315616"/>
            <a:ext cx="9720073" cy="4993744"/>
          </a:xfrm>
        </p:spPr>
        <p:txBody>
          <a:bodyPr>
            <a:noAutofit/>
          </a:bodyPr>
          <a:lstStyle/>
          <a:p>
            <a:pPr marL="0" lvl="0" indent="0" algn="just">
              <a:lnSpc>
                <a:spcPct val="107000"/>
              </a:lnSpc>
              <a:spcAft>
                <a:spcPts val="800"/>
              </a:spcAft>
              <a:buNone/>
            </a:pPr>
            <a:r>
              <a:rPr lang="en-US" sz="2000" b="1" dirty="0">
                <a:solidFill>
                  <a:srgbClr val="000000"/>
                </a:solidFill>
                <a:effectLst/>
                <a:latin typeface="Times New Roman" panose="02020603050405020304" pitchFamily="18" charset="0"/>
                <a:ea typeface="Times New Roman" panose="02020603050405020304" pitchFamily="18" charset="0"/>
                <a:cs typeface="Noto Sans Symbols"/>
              </a:rPr>
              <a:t>Realized Yield Approach- </a:t>
            </a:r>
            <a:r>
              <a:rPr lang="en-US" sz="2000" dirty="0">
                <a:solidFill>
                  <a:srgbClr val="000000"/>
                </a:solidFill>
                <a:effectLst/>
                <a:latin typeface="Times New Roman" panose="02020603050405020304" pitchFamily="18" charset="0"/>
                <a:ea typeface="Times New Roman" panose="02020603050405020304" pitchFamily="18" charset="0"/>
                <a:cs typeface="Noto Sans Symbols"/>
              </a:rPr>
              <a:t>In case, where of future dividend and the sale price are uncertain, it is very difficult to estimate the rate of return on investment. In order to remove this difficulty, it is suggested the cost of capital. Under this approach, the realized yield is discounted at the present value factor and then compared with the value of investment.</a:t>
            </a:r>
            <a:endParaRPr lang="en-IN" sz="2000" dirty="0">
              <a:effectLst/>
              <a:latin typeface="Noto Sans Symbols"/>
              <a:ea typeface="Noto Sans Symbols"/>
              <a:cs typeface="Noto Sans Symbols"/>
            </a:endParaRPr>
          </a:p>
          <a:p>
            <a:pPr marL="114300" indent="0" algn="just">
              <a:lnSpc>
                <a:spcPct val="107000"/>
              </a:lnSpc>
              <a:spcAft>
                <a:spcPts val="800"/>
              </a:spcAft>
              <a:buNone/>
            </a:pPr>
            <a:r>
              <a:rPr lang="en-US" sz="2000" dirty="0" err="1">
                <a:solidFill>
                  <a:srgbClr val="000000"/>
                </a:solidFill>
                <a:effectLst/>
                <a:latin typeface="Times New Roman" panose="02020603050405020304" pitchFamily="18" charset="0"/>
                <a:ea typeface="Times New Roman" panose="02020603050405020304" pitchFamily="18" charset="0"/>
              </a:rPr>
              <a:t>Y</a:t>
            </a:r>
            <a:r>
              <a:rPr lang="en-US" sz="2000" baseline="-25000" dirty="0" err="1">
                <a:solidFill>
                  <a:srgbClr val="000000"/>
                </a:solidFill>
                <a:effectLst/>
                <a:latin typeface="Times New Roman" panose="02020603050405020304" pitchFamily="18" charset="0"/>
                <a:ea typeface="Times New Roman" panose="02020603050405020304" pitchFamily="18" charset="0"/>
              </a:rPr>
              <a:t>t</a:t>
            </a:r>
            <a:r>
              <a:rPr lang="en-US" sz="2000" baseline="-25000" dirty="0">
                <a:solidFill>
                  <a:srgbClr val="000000"/>
                </a:solidFill>
                <a:effectLst/>
                <a:latin typeface="Times New Roman" panose="02020603050405020304" pitchFamily="18" charset="0"/>
                <a:ea typeface="Times New Roman" panose="02020603050405020304" pitchFamily="18" charset="0"/>
              </a:rPr>
              <a:t> </a:t>
            </a:r>
            <a:r>
              <a:rPr lang="en-US" sz="2000" dirty="0">
                <a:solidFill>
                  <a:srgbClr val="000000"/>
                </a:solidFill>
                <a:effectLst/>
                <a:latin typeface="Times New Roman" panose="02020603050405020304" pitchFamily="18" charset="0"/>
                <a:ea typeface="Times New Roman" panose="02020603050405020304" pitchFamily="18" charset="0"/>
              </a:rPr>
              <a:t>= D</a:t>
            </a:r>
            <a:r>
              <a:rPr lang="en-US" sz="2000" baseline="-25000" dirty="0">
                <a:solidFill>
                  <a:srgbClr val="000000"/>
                </a:solidFill>
                <a:effectLst/>
                <a:latin typeface="Times New Roman" panose="02020603050405020304" pitchFamily="18" charset="0"/>
                <a:ea typeface="Times New Roman" panose="02020603050405020304" pitchFamily="18" charset="0"/>
              </a:rPr>
              <a:t>t</a:t>
            </a:r>
            <a:r>
              <a:rPr lang="en-US" sz="2000" dirty="0">
                <a:solidFill>
                  <a:srgbClr val="000000"/>
                </a:solidFill>
                <a:effectLst/>
                <a:latin typeface="Times New Roman" panose="02020603050405020304" pitchFamily="18" charset="0"/>
                <a:ea typeface="Times New Roman" panose="02020603050405020304" pitchFamily="18" charset="0"/>
              </a:rPr>
              <a:t> + P</a:t>
            </a:r>
            <a:r>
              <a:rPr lang="en-US" sz="2000" baseline="-25000" dirty="0">
                <a:solidFill>
                  <a:srgbClr val="000000"/>
                </a:solidFill>
                <a:effectLst/>
                <a:latin typeface="Times New Roman" panose="02020603050405020304" pitchFamily="18" charset="0"/>
                <a:ea typeface="Times New Roman" panose="02020603050405020304" pitchFamily="18" charset="0"/>
              </a:rPr>
              <a:t>t </a:t>
            </a:r>
            <a:r>
              <a:rPr lang="en-US" sz="2000" dirty="0">
                <a:solidFill>
                  <a:srgbClr val="000000"/>
                </a:solidFill>
                <a:effectLst/>
                <a:latin typeface="Times New Roman" panose="02020603050405020304" pitchFamily="18" charset="0"/>
                <a:ea typeface="Times New Roman" panose="02020603050405020304" pitchFamily="18" charset="0"/>
              </a:rPr>
              <a:t>/ P</a:t>
            </a:r>
            <a:r>
              <a:rPr lang="en-US" sz="2000" baseline="-25000" dirty="0">
                <a:solidFill>
                  <a:srgbClr val="000000"/>
                </a:solidFill>
                <a:effectLst/>
                <a:latin typeface="Times New Roman" panose="02020603050405020304" pitchFamily="18" charset="0"/>
                <a:ea typeface="Times New Roman" panose="02020603050405020304" pitchFamily="18" charset="0"/>
              </a:rPr>
              <a:t>t-1</a:t>
            </a:r>
            <a:endParaRPr lang="en-IN" sz="2000" dirty="0">
              <a:effectLst/>
              <a:latin typeface="Calibri" panose="020F0502020204030204" pitchFamily="34" charset="0"/>
              <a:ea typeface="Calibri" panose="020F0502020204030204" pitchFamily="34" charset="0"/>
            </a:endParaRPr>
          </a:p>
          <a:p>
            <a:pPr marL="114300" indent="0" algn="just">
              <a:lnSpc>
                <a:spcPct val="107000"/>
              </a:lnSpc>
              <a:spcAft>
                <a:spcPts val="800"/>
              </a:spcAft>
              <a:buNone/>
            </a:pPr>
            <a:r>
              <a:rPr lang="en-US" sz="2000" dirty="0">
                <a:solidFill>
                  <a:srgbClr val="000000"/>
                </a:solidFill>
                <a:effectLst/>
                <a:latin typeface="Times New Roman" panose="02020603050405020304" pitchFamily="18" charset="0"/>
                <a:ea typeface="Times New Roman" panose="02020603050405020304" pitchFamily="18" charset="0"/>
              </a:rPr>
              <a:t> </a:t>
            </a:r>
            <a:endParaRPr lang="en-IN" sz="2000" dirty="0">
              <a:effectLst/>
              <a:latin typeface="Calibri" panose="020F0502020204030204" pitchFamily="34" charset="0"/>
              <a:ea typeface="Calibri" panose="020F0502020204030204" pitchFamily="34" charset="0"/>
            </a:endParaRPr>
          </a:p>
          <a:p>
            <a:pPr marL="114300" indent="0" algn="just">
              <a:lnSpc>
                <a:spcPct val="107000"/>
              </a:lnSpc>
              <a:spcAft>
                <a:spcPts val="800"/>
              </a:spcAft>
              <a:buNone/>
            </a:pPr>
            <a:r>
              <a:rPr lang="en-US" sz="2000" dirty="0">
                <a:solidFill>
                  <a:srgbClr val="000000"/>
                </a:solidFill>
                <a:effectLst/>
                <a:latin typeface="Times New Roman" panose="02020603050405020304" pitchFamily="18" charset="0"/>
                <a:ea typeface="Times New Roman" panose="02020603050405020304" pitchFamily="18" charset="0"/>
              </a:rPr>
              <a:t>Where, </a:t>
            </a:r>
            <a:r>
              <a:rPr lang="en-US" sz="2000" dirty="0" err="1">
                <a:solidFill>
                  <a:srgbClr val="000000"/>
                </a:solidFill>
                <a:effectLst/>
                <a:latin typeface="Times New Roman" panose="02020603050405020304" pitchFamily="18" charset="0"/>
                <a:ea typeface="Times New Roman" panose="02020603050405020304" pitchFamily="18" charset="0"/>
              </a:rPr>
              <a:t>Y</a:t>
            </a:r>
            <a:r>
              <a:rPr lang="en-US" sz="2000" baseline="-25000" dirty="0" err="1">
                <a:solidFill>
                  <a:srgbClr val="000000"/>
                </a:solidFill>
                <a:effectLst/>
                <a:latin typeface="Times New Roman" panose="02020603050405020304" pitchFamily="18" charset="0"/>
                <a:ea typeface="Times New Roman" panose="02020603050405020304" pitchFamily="18" charset="0"/>
              </a:rPr>
              <a:t>t</a:t>
            </a:r>
            <a:r>
              <a:rPr lang="en-US" sz="2000" dirty="0">
                <a:solidFill>
                  <a:srgbClr val="000000"/>
                </a:solidFill>
                <a:effectLst/>
                <a:latin typeface="Times New Roman" panose="02020603050405020304" pitchFamily="18" charset="0"/>
                <a:ea typeface="Times New Roman" panose="02020603050405020304" pitchFamily="18" charset="0"/>
              </a:rPr>
              <a:t> = Yield for the year t</a:t>
            </a:r>
            <a:endParaRPr lang="en-IN" sz="2000" dirty="0">
              <a:effectLst/>
              <a:latin typeface="Calibri" panose="020F0502020204030204" pitchFamily="34" charset="0"/>
              <a:ea typeface="Calibri" panose="020F0502020204030204" pitchFamily="34" charset="0"/>
            </a:endParaRPr>
          </a:p>
          <a:p>
            <a:pPr marL="114300" indent="0" algn="just">
              <a:lnSpc>
                <a:spcPct val="107000"/>
              </a:lnSpc>
              <a:spcAft>
                <a:spcPts val="800"/>
              </a:spcAft>
              <a:buNone/>
            </a:pPr>
            <a:r>
              <a:rPr lang="en-US" sz="2000" dirty="0">
                <a:solidFill>
                  <a:srgbClr val="000000"/>
                </a:solidFill>
                <a:effectLst/>
                <a:latin typeface="Times New Roman" panose="02020603050405020304" pitchFamily="18" charset="0"/>
                <a:ea typeface="Times New Roman" panose="02020603050405020304" pitchFamily="18" charset="0"/>
              </a:rPr>
              <a:t>D</a:t>
            </a:r>
            <a:r>
              <a:rPr lang="en-US" sz="2000" baseline="-25000" dirty="0">
                <a:solidFill>
                  <a:srgbClr val="000000"/>
                </a:solidFill>
                <a:effectLst/>
                <a:latin typeface="Times New Roman" panose="02020603050405020304" pitchFamily="18" charset="0"/>
                <a:ea typeface="Times New Roman" panose="02020603050405020304" pitchFamily="18" charset="0"/>
              </a:rPr>
              <a:t>t</a:t>
            </a:r>
            <a:r>
              <a:rPr lang="en-US" sz="2000" dirty="0">
                <a:solidFill>
                  <a:srgbClr val="000000"/>
                </a:solidFill>
                <a:effectLst/>
                <a:latin typeface="Times New Roman" panose="02020603050405020304" pitchFamily="18" charset="0"/>
                <a:ea typeface="Times New Roman" panose="02020603050405020304" pitchFamily="18" charset="0"/>
              </a:rPr>
              <a:t> = Dividend per share at the end of the year t</a:t>
            </a:r>
            <a:endParaRPr lang="en-IN" sz="2000" dirty="0">
              <a:effectLst/>
              <a:latin typeface="Calibri" panose="020F0502020204030204" pitchFamily="34" charset="0"/>
              <a:ea typeface="Calibri" panose="020F0502020204030204" pitchFamily="34" charset="0"/>
            </a:endParaRPr>
          </a:p>
          <a:p>
            <a:pPr marL="114300" indent="0" algn="just">
              <a:lnSpc>
                <a:spcPct val="107000"/>
              </a:lnSpc>
              <a:spcAft>
                <a:spcPts val="800"/>
              </a:spcAft>
              <a:buNone/>
            </a:pPr>
            <a:r>
              <a:rPr lang="en-US" sz="2000" dirty="0">
                <a:solidFill>
                  <a:srgbClr val="000000"/>
                </a:solidFill>
                <a:effectLst/>
                <a:latin typeface="Times New Roman" panose="02020603050405020304" pitchFamily="18" charset="0"/>
                <a:ea typeface="Times New Roman" panose="02020603050405020304" pitchFamily="18" charset="0"/>
              </a:rPr>
              <a:t>P</a:t>
            </a:r>
            <a:r>
              <a:rPr lang="en-US" sz="2000" baseline="-25000" dirty="0">
                <a:solidFill>
                  <a:srgbClr val="000000"/>
                </a:solidFill>
                <a:effectLst/>
                <a:latin typeface="Times New Roman" panose="02020603050405020304" pitchFamily="18" charset="0"/>
                <a:ea typeface="Times New Roman" panose="02020603050405020304" pitchFamily="18" charset="0"/>
              </a:rPr>
              <a:t>t </a:t>
            </a:r>
            <a:r>
              <a:rPr lang="en-US" sz="2000" dirty="0">
                <a:solidFill>
                  <a:srgbClr val="000000"/>
                </a:solidFill>
                <a:effectLst/>
                <a:latin typeface="Times New Roman" panose="02020603050405020304" pitchFamily="18" charset="0"/>
                <a:ea typeface="Times New Roman" panose="02020603050405020304" pitchFamily="18" charset="0"/>
              </a:rPr>
              <a:t>= Price per share at the end of the year t</a:t>
            </a:r>
            <a:endParaRPr lang="en-IN" sz="2000" dirty="0">
              <a:effectLst/>
              <a:latin typeface="Calibri" panose="020F0502020204030204" pitchFamily="34" charset="0"/>
              <a:ea typeface="Calibri" panose="020F0502020204030204" pitchFamily="34" charset="0"/>
            </a:endParaRPr>
          </a:p>
          <a:p>
            <a:pPr marL="114300" indent="0" algn="just">
              <a:lnSpc>
                <a:spcPct val="107000"/>
              </a:lnSpc>
              <a:spcAft>
                <a:spcPts val="800"/>
              </a:spcAft>
              <a:buNone/>
            </a:pPr>
            <a:r>
              <a:rPr lang="en-US" sz="2000" dirty="0">
                <a:solidFill>
                  <a:srgbClr val="000000"/>
                </a:solidFill>
                <a:effectLst/>
                <a:latin typeface="Times New Roman" panose="02020603050405020304" pitchFamily="18" charset="0"/>
                <a:ea typeface="Times New Roman" panose="02020603050405020304" pitchFamily="18" charset="0"/>
              </a:rPr>
              <a:t>P</a:t>
            </a:r>
            <a:r>
              <a:rPr lang="en-US" sz="2000" baseline="-25000" dirty="0">
                <a:solidFill>
                  <a:srgbClr val="000000"/>
                </a:solidFill>
                <a:effectLst/>
                <a:latin typeface="Times New Roman" panose="02020603050405020304" pitchFamily="18" charset="0"/>
                <a:ea typeface="Times New Roman" panose="02020603050405020304" pitchFamily="18" charset="0"/>
              </a:rPr>
              <a:t>t-1</a:t>
            </a:r>
            <a:r>
              <a:rPr lang="en-US" sz="2000" dirty="0">
                <a:solidFill>
                  <a:srgbClr val="000000"/>
                </a:solidFill>
                <a:effectLst/>
                <a:latin typeface="Times New Roman" panose="02020603050405020304" pitchFamily="18" charset="0"/>
                <a:ea typeface="Times New Roman" panose="02020603050405020304" pitchFamily="18" charset="0"/>
              </a:rPr>
              <a:t>= Price per share at the beginning</a:t>
            </a:r>
            <a:endParaRPr lang="en-IN" sz="2000" dirty="0">
              <a:effectLst/>
              <a:latin typeface="Calibri" panose="020F0502020204030204" pitchFamily="34" charset="0"/>
              <a:ea typeface="Calibri" panose="020F0502020204030204" pitchFamily="34" charset="0"/>
            </a:endParaRPr>
          </a:p>
          <a:p>
            <a:pPr marL="0" indent="0">
              <a:buNone/>
            </a:pPr>
            <a:endParaRPr lang="en-IN" sz="2000" dirty="0"/>
          </a:p>
        </p:txBody>
      </p:sp>
    </p:spTree>
    <p:extLst>
      <p:ext uri="{BB962C8B-B14F-4D97-AF65-F5344CB8AC3E}">
        <p14:creationId xmlns:p14="http://schemas.microsoft.com/office/powerpoint/2010/main" val="11734167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TotalTime>
  <Words>544</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Algerian</vt:lpstr>
      <vt:lpstr>Arial</vt:lpstr>
      <vt:lpstr>Calibri</vt:lpstr>
      <vt:lpstr>Cambria Math</vt:lpstr>
      <vt:lpstr>Noto Sans Symbols</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2023-03-10T10:47:19Z</dcterms:created>
  <dcterms:modified xsi:type="dcterms:W3CDTF">2023-03-10T11:01:23Z</dcterms:modified>
</cp:coreProperties>
</file>